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6"/>
  </p:notesMasterIdLst>
  <p:sldIdLst>
    <p:sldId id="617" r:id="rId5"/>
    <p:sldId id="627" r:id="rId6"/>
    <p:sldId id="621" r:id="rId7"/>
    <p:sldId id="622" r:id="rId8"/>
    <p:sldId id="623" r:id="rId9"/>
    <p:sldId id="624" r:id="rId10"/>
    <p:sldId id="625" r:id="rId11"/>
    <p:sldId id="626" r:id="rId12"/>
    <p:sldId id="641" r:id="rId13"/>
    <p:sldId id="628" r:id="rId14"/>
    <p:sldId id="650" r:id="rId15"/>
    <p:sldId id="630" r:id="rId17"/>
    <p:sldId id="629" r:id="rId18"/>
    <p:sldId id="640" r:id="rId19"/>
    <p:sldId id="632" r:id="rId20"/>
    <p:sldId id="634" r:id="rId21"/>
    <p:sldId id="649" r:id="rId22"/>
    <p:sldId id="631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864" y="-78"/>
      </p:cViewPr>
      <p:guideLst>
        <p:guide orient="horz" pos="212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fontAlgn="base"/>
            <a:endParaRPr lang="zh-CN" altLang="en-US" sz="1200" strike="noStrike" noProof="1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fontAlgn="base"/>
            <a:endParaRPr lang="en-US" altLang="zh-CN" sz="1200" strike="noStrike" noProof="1" dirty="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fontAlgn="base"/>
            <a:endParaRPr lang="en-US" altLang="zh-CN" sz="1200" strike="noStrike" noProof="1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"/>
          <a:stretch>
            <a:fillRect/>
          </a:stretch>
        </p:blipFill>
        <p:spPr>
          <a:xfrm>
            <a:off x="183281" y="0"/>
            <a:ext cx="8960719" cy="6645154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71616" y="5592202"/>
            <a:ext cx="5153651" cy="766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75600" y="3835853"/>
            <a:ext cx="5144891" cy="1720077"/>
          </a:xfrm>
        </p:spPr>
        <p:txBody>
          <a:bodyPr>
            <a:normAutofit/>
          </a:bodyPr>
          <a:lstStyle>
            <a:lvl1pPr algn="ctr">
              <a:defRPr sz="3600" b="0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9099" y="1112340"/>
            <a:ext cx="8292045" cy="5119127"/>
          </a:xfrm>
        </p:spPr>
        <p:txBody>
          <a:bodyPr>
            <a:normAutofit/>
          </a:bodyPr>
          <a:lstStyle>
            <a:lvl1pPr marL="0" indent="0" algn="l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6863255"/>
            <a:chOff x="-10511" y="0"/>
            <a:chExt cx="9154511" cy="68632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0"/>
              <a:ext cx="9154511" cy="686325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688400" y="2152800"/>
            <a:ext cx="4438800" cy="1235075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1688400" y="3416400"/>
            <a:ext cx="4438800" cy="6336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72800" y="141697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1072800" y="396000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778400" y="2322000"/>
            <a:ext cx="5670000" cy="1198800"/>
          </a:xfrm>
        </p:spPr>
        <p:txBody>
          <a:bodyPr anchor="t" anchorCtr="0">
            <a:normAutofit/>
          </a:bodyPr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2298700" y="3436044"/>
            <a:ext cx="4572000" cy="369332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0" y="547200"/>
            <a:ext cx="3531600" cy="576000"/>
          </a:xfrm>
          <a:solidFill>
            <a:schemeClr val="accent1"/>
          </a:solidFill>
        </p:spPr>
        <p:txBody>
          <a:bodyPr lIns="0" tIns="0" rIns="180000" anchor="ctr" anchorCtr="0">
            <a:norm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4003200" y="547200"/>
            <a:ext cx="4874400" cy="57600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73600" y="1371600"/>
            <a:ext cx="3135600" cy="4914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4697" b="15251"/>
          <a:stretch>
            <a:fillRect/>
          </a:stretch>
        </p:blipFill>
        <p:spPr>
          <a:xfrm>
            <a:off x="0" y="0"/>
            <a:ext cx="9144000" cy="6863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511" y="-233464"/>
            <a:ext cx="9144000" cy="6863255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8" y="100913"/>
            <a:ext cx="8292045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1072800" y="1249200"/>
            <a:ext cx="7002000" cy="500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-10511" y="862151"/>
            <a:ext cx="9154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  <a:gs pos="26000">
                  <a:schemeClr val="accent2"/>
                </a:gs>
                <a:gs pos="58000">
                  <a:schemeClr val="accent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gradFill>
            <a:gsLst>
              <a:gs pos="0">
                <a:schemeClr val="accent4">
                  <a:lumMod val="75000"/>
                </a:schemeClr>
              </a:gs>
              <a:gs pos="97248">
                <a:schemeClr val="accent2"/>
              </a:gs>
              <a:gs pos="51000">
                <a:schemeClr val="accent3">
                  <a:lumMod val="75000"/>
                </a:schemeClr>
              </a:gs>
            </a:gsLst>
            <a:lin ang="108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7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70000"/>
        <a:buFontTx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5945" indent="0" algn="just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chemeClr val="accent2">
            <a:lumMod val="60000"/>
            <a:lumOff val="40000"/>
          </a:schemeClr>
        </a:buClr>
        <a:buFontTx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8.xml"/><Relationship Id="rId3" Type="http://schemas.openxmlformats.org/officeDocument/2006/relationships/image" Target="../media/image14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3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5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ctr" eaLnBrk="1" hangingPunct="1">
              <a:lnSpc>
                <a:spcPct val="100000"/>
              </a:lnSpc>
            </a:pPr>
            <a:r>
              <a:rPr lang="en-US" altLang="zh-CN" smtClean="0">
                <a:sym typeface="+mn-ea"/>
              </a:rPr>
              <a:t>IM</a:t>
            </a:r>
            <a:r>
              <a:rPr lang="zh-CN" altLang="en-US" smtClean="0">
                <a:sym typeface="+mn-ea"/>
              </a:rPr>
              <a:t>产品发展历程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1.</a:t>
            </a:r>
            <a:r>
              <a:rPr lang="zh-CN" altLang="en-US">
                <a:sym typeface="+mn-ea"/>
              </a:rPr>
              <a:t>中国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发展史</a:t>
            </a:r>
            <a:endParaRPr lang="zh-CN" altLang="en-US" smtClean="0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2.</a:t>
            </a:r>
            <a:r>
              <a:rPr lang="zh-CN" altLang="en-US" smtClean="0"/>
              <a:t>移动</a:t>
            </a:r>
            <a:r>
              <a:rPr lang="en-US" altLang="zh-CN" smtClean="0"/>
              <a:t>IM</a:t>
            </a:r>
            <a:r>
              <a:rPr lang="zh-CN" altLang="en-US" smtClean="0"/>
              <a:t>产品发展历程</a:t>
            </a:r>
            <a:endParaRPr lang="zh-CN" altLang="en-US" smtClean="0"/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垂直类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产品分析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曾风靡一时的功能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为什么需要</a:t>
            </a:r>
            <a:r>
              <a:rPr lang="en-US" altLang="zh-CN">
                <a:sym typeface="+mn-ea"/>
              </a:rPr>
              <a:t>IM</a:t>
            </a:r>
            <a:endParaRPr lang="en-US" altLang="zh-CN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通通免费电话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4" name="文本框 3"/>
          <p:cNvSpPr txBox="1"/>
          <p:nvPr/>
        </p:nvSpPr>
        <p:spPr>
          <a:xfrm>
            <a:off x="340995" y="884555"/>
            <a:ext cx="8625205" cy="608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700" dirty="0" smtClean="0">
                <a:latin typeface="宋体" panose="02010600030101010101" pitchFamily="2" charset="-122"/>
                <a:sym typeface="+mn-ea"/>
              </a:rPr>
              <a:t>https://baike.baidu.com/item/%E9%80%9A%E9%80%9A%E5%85%8D%E8%B4%B9%E7%94%B5%E8%AF%9D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 smtClean="0">
                <a:latin typeface="宋体" panose="02010600030101010101" pitchFamily="2" charset="-122"/>
              </a:rPr>
              <a:t>通通免费电话是一款</a:t>
            </a:r>
            <a:r>
              <a:rPr lang="zh-CN" altLang="en-US" sz="1200" b="1" i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基于通讯录的多人语音通话软件</a:t>
            </a:r>
            <a:r>
              <a:rPr lang="zh-CN" altLang="en-US" sz="1200" b="1" dirty="0" smtClean="0">
                <a:latin typeface="宋体" panose="02010600030101010101" pitchFamily="2" charset="-122"/>
              </a:rPr>
              <a:t>，它不仅提供通讯录的全部功能，还支持免费多人语音通话功能。通通操作简便，输入号码的同时会自动匹配拨打的联系人，并智能判断对方是否安装了通通软件。</a:t>
            </a:r>
            <a:endParaRPr lang="zh-CN" altLang="en-US" sz="12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u="sng" dirty="0" smtClean="0">
                <a:latin typeface="宋体" panose="02010600030101010101" pitchFamily="2" charset="-122"/>
              </a:rPr>
              <a:t>主要功能：    </a:t>
            </a:r>
            <a:endParaRPr lang="zh-CN" altLang="en-US" sz="1400" b="1" u="sng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免费电话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通话双方都安装通通免费电话，并保持在线，即可拨打免费电话，通话界面中会标识“免费”字样！如果对方没有安装通通免费电话，你也可以选择省钱电话，费用低，音质好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多人语音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通通最多支持5人同时进行通话;在与通通好友免通话界面时，点击“更多”—&gt;“多人通话”—&gt;邀请其他的在线好友即可。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3.通讯录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比系统通讯录更简单、方便。极速拨号键盘，支持按姓名全拼、简拼、拼音首字母、电话号码等查询！通讯录分组管理，支持新建联系人、分组管理、分组自定义铃声、通话记录查询等功能！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4.音缘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音缘上上签是通通的扩展交友功能。音缘会寻找与您同时摇动手机的有缘人，自动连线并免费通话，不泄露手机号码！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5.左邻右舍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可以通过左邻右舍来看看附近有哪些人在用通通，可以与他们聊天，加为好友后，可以拨打免费电话！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6.免费消息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通通好友间可发送免费消息，支持表情、图片、语音对讲等功能，增添聊天乐趣！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7.分享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与朋友们分享精彩照片！ 支持9张图片的同时分享！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8.群组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群组聊天，语音对讲、图片、长文本、可爱表情，沟通方便、快捷。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9.游戏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通通新版中接入的首款游戏——“抢话费斗地主”，玩游戏的同时还可以赚取话费。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通讯数据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5067935"/>
            <a:ext cx="7672070" cy="116395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516255" y="955675"/>
          <a:ext cx="7672070" cy="421322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795655"/>
                <a:gridCol w="3107612"/>
                <a:gridCol w="1695962"/>
                <a:gridCol w="2072841"/>
              </a:tblGrid>
              <a:tr h="2203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zh-CN" sz="1200"/>
                        <a:t>观察角度</a:t>
                      </a:r>
                      <a:endParaRPr lang="zh-CN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指标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值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备注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07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全局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产品名称</a:t>
                      </a:r>
                      <a:r>
                        <a:rPr lang="en-US" altLang="zh-CN" sz="1200"/>
                        <a:t>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通通免费电话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36576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产品生命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2011.4-2014.6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本产品直到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2016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年底才停止运营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开发人员数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50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人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服务器部署情况：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个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IDC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，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70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台机器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总注册用户数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2000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9273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日级别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每日活跃用户数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400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  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的活跃过，至少发送过一次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请求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37401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每日同时在线用户数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100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5%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的同时处于在线状态，并发连接数近似这个值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8575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每日并发用户数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某一时刻同时向服务器发送请求的用户数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每日收发消息数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900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每日接听通话量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146050">
                <a:tc rowSpan="4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秒级别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每日</a:t>
                      </a:r>
                      <a:r>
                        <a:rPr lang="en-US" altLang="zh-CN" sz="1200">
                          <a:sym typeface="+mn-ea"/>
                        </a:rPr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5</a:t>
                      </a:r>
                      <a:r>
                        <a:rPr lang="zh-CN" altLang="en-US" sz="1200">
                          <a:sym typeface="+mn-ea"/>
                        </a:rPr>
                        <a:t>万</a:t>
                      </a:r>
                      <a:r>
                        <a:rPr lang="en-US" altLang="zh-CN" sz="1200">
                          <a:sym typeface="+mn-ea"/>
                        </a:rPr>
                        <a:t>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私信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2W+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群聊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1W+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90195">
                <a:tc vMerge="1"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99.99%</a:t>
                      </a:r>
                      <a:r>
                        <a:rPr lang="zh-CN" altLang="en-US" sz="1200"/>
                        <a:t>的消息在</a:t>
                      </a:r>
                      <a:r>
                        <a:rPr lang="en-US" altLang="zh-CN" sz="1200"/>
                        <a:t>1s</a:t>
                      </a:r>
                      <a:r>
                        <a:rPr lang="zh-CN" altLang="en-US" sz="1200"/>
                        <a:t>内可达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  <a:tr h="29019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zh-CN" sz="1200"/>
                    </a:p>
                  </a:txBody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单台服务器</a:t>
                      </a:r>
                      <a:r>
                        <a:rPr lang="en-US" altLang="zh-CN" sz="1200"/>
                        <a:t>echo</a:t>
                      </a:r>
                      <a:r>
                        <a:rPr lang="zh-CN" altLang="en-US" sz="1200"/>
                        <a:t>压测：可达</a:t>
                      </a:r>
                      <a:r>
                        <a:rPr lang="en-US" altLang="zh-CN" sz="1200"/>
                        <a:t>100</a:t>
                      </a:r>
                      <a:r>
                        <a:rPr lang="zh-CN" altLang="en-US" sz="1200"/>
                        <a:t>万长连接</a:t>
                      </a:r>
                      <a:r>
                        <a:rPr lang="en-US" altLang="zh-CN" sz="1200"/>
                        <a:t>;1K</a:t>
                      </a:r>
                      <a:r>
                        <a:rPr lang="zh-CN" altLang="en-US" sz="1200"/>
                        <a:t>请求包的</a:t>
                      </a:r>
                      <a:r>
                        <a:rPr lang="en-US" altLang="zh-CN" sz="1200"/>
                        <a:t>TPS=20w </a:t>
                      </a:r>
                      <a:r>
                        <a:rPr lang="zh-CN" altLang="en-US" sz="1200"/>
                        <a:t>时</a:t>
                      </a:r>
                      <a:r>
                        <a:rPr lang="en-US" altLang="zh-CN" sz="1200"/>
                        <a:t>cpu=60% 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同期项目评选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0" y="883285"/>
            <a:ext cx="3657600" cy="577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868045"/>
            <a:ext cx="5433695" cy="5970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765" y="6588125"/>
            <a:ext cx="3007995" cy="250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charset="-122"/>
              </a:rPr>
              <a:t>http://news.newseed.cn/p/1323238</a:t>
            </a:r>
            <a:endParaRPr lang="zh-CN" altLang="en-US" sz="8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盛大通通低调上线</a:t>
            </a:r>
            <a:r>
              <a:rPr lang="zh-CN" altLang="en-US" sz="1200"/>
              <a:t>（</a:t>
            </a:r>
            <a:r>
              <a:rPr lang="en-US" altLang="zh-CN" sz="1200"/>
              <a:t>2011.4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38860"/>
            <a:ext cx="2482850" cy="414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0" y="1038860"/>
            <a:ext cx="2480310" cy="414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1038860"/>
            <a:ext cx="2492375" cy="4154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100" y="6398260"/>
            <a:ext cx="5419090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2011年08月24日 http://www.sootoo.com/content/161766.shtml</a:t>
            </a:r>
            <a:endParaRPr lang="zh-CN" altLang="en-US" sz="900" dirty="0" smtClean="0">
              <a:latin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" y="5502275"/>
            <a:ext cx="810387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通通 是由盛大创新院近期内测推出的一款基于通讯录的语音通话软件，为用户提供了免费和即时的网络通话服务。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5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2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4290" y="1790700"/>
            <a:ext cx="3621405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3655" y="4150995"/>
            <a:ext cx="3620770" cy="24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 descr="D:\工具集合\QQ\QQ\Users\406878851\Image\)1A0SKS}HPH~AR}A@OWQ$(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5100" y="744855"/>
            <a:ext cx="2389505" cy="1717040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7115" y="-47625"/>
            <a:ext cx="550291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2205" y="2960370"/>
            <a:ext cx="5502910" cy="385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八角星 1"/>
          <p:cNvSpPr/>
          <p:nvPr/>
        </p:nvSpPr>
        <p:spPr>
          <a:xfrm>
            <a:off x="80010" y="-128270"/>
            <a:ext cx="3447415" cy="1778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3478530"/>
            <a:ext cx="2196465" cy="3393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0" y="-92710"/>
            <a:ext cx="2141855" cy="340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5" y="-92710"/>
            <a:ext cx="2141855" cy="340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-92710"/>
            <a:ext cx="2099945" cy="3501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478530"/>
            <a:ext cx="2140585" cy="334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0" y="3478530"/>
            <a:ext cx="2099310" cy="3345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295" y="3478530"/>
            <a:ext cx="2092960" cy="3346450"/>
          </a:xfrm>
          <a:prstGeom prst="rect">
            <a:avLst/>
          </a:prstGeom>
        </p:spPr>
      </p:pic>
      <p:sp>
        <p:nvSpPr>
          <p:cNvPr id="2" name="八角星 1"/>
          <p:cNvSpPr/>
          <p:nvPr/>
        </p:nvSpPr>
        <p:spPr>
          <a:xfrm>
            <a:off x="-168275" y="541655"/>
            <a:ext cx="2495550" cy="2159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通通免费电话：基于通讯录的多人语音通话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-141605"/>
            <a:ext cx="2141855" cy="3460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3370580"/>
            <a:ext cx="2048510" cy="3355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-141605"/>
            <a:ext cx="2073910" cy="337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" y="3370580"/>
            <a:ext cx="2083435" cy="3355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-141605"/>
            <a:ext cx="2051050" cy="3459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0" y="3370580"/>
            <a:ext cx="2409190" cy="34448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0" y="3370580"/>
            <a:ext cx="2111375" cy="344424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1300" y="373380"/>
            <a:ext cx="2832735" cy="234061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派派：一款移动娱乐聚聊社交app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3436620"/>
            <a:ext cx="2134235" cy="3286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-71120"/>
            <a:ext cx="2133600" cy="3442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3436620"/>
            <a:ext cx="2116455" cy="3443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-71120"/>
            <a:ext cx="2061210" cy="3444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40" y="-71120"/>
            <a:ext cx="2120900" cy="3513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65" y="3515360"/>
            <a:ext cx="2116455" cy="3286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45" y="3515360"/>
            <a:ext cx="2192020" cy="328676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7015" y="-71120"/>
            <a:ext cx="2978150" cy="2710815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车轮社区：一款垂直于车主社交的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85" y="-69215"/>
            <a:ext cx="2061210" cy="34442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05" y="-69215"/>
            <a:ext cx="2120900" cy="3513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</a:t>
            </a:r>
            <a:r>
              <a:rPr lang="en-US" altLang="zh-CN"/>
              <a:t>IM</a:t>
            </a:r>
            <a:r>
              <a:rPr lang="zh-CN" altLang="en-US"/>
              <a:t>发展史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229235" y="1050925"/>
          <a:ext cx="8392160" cy="3108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6400"/>
                <a:gridCol w="1677670"/>
                <a:gridCol w="1675130"/>
                <a:gridCol w="1675130"/>
                <a:gridCol w="1687830"/>
              </a:tblGrid>
              <a:tr h="310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端萌芽期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1999-2001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QQ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msn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uc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专注基础能力，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沟通工具。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端成熟期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2002-2005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skype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gtalk..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出现企业</a:t>
                      </a:r>
                      <a:r>
                        <a:rPr lang="en-US" altLang="zh-CN" sz="1200">
                          <a:sym typeface="+mn-ea"/>
                        </a:rPr>
                        <a:t>im</a:t>
                      </a:r>
                      <a:r>
                        <a:rPr lang="zh-CN" altLang="en-US" sz="1200">
                          <a:sym typeface="+mn-ea"/>
                        </a:rPr>
                        <a:t>，支持文件，群组，增值服务，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开始变现。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端转型期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2006-200</a:t>
                      </a:r>
                      <a:r>
                        <a:rPr lang="en-US" sz="1200">
                          <a:sym typeface="+mn-ea"/>
                        </a:rPr>
                        <a:t>9</a:t>
                      </a: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飞信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手机端出现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人人网，开心网等</a:t>
                      </a:r>
                      <a:r>
                        <a:rPr lang="en-US" altLang="zh-CN" sz="1200"/>
                        <a:t>sns</a:t>
                      </a:r>
                      <a:r>
                        <a:rPr lang="zh-CN" altLang="en-US" sz="1200"/>
                        <a:t>崛起冲击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市场。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移动端发展期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2010-2015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YY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，陌陌，微信，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line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，易信，来往，脉脉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增强语音、视频，大厂利用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建平台做生态。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IM</a:t>
                      </a:r>
                      <a:r>
                        <a:rPr lang="zh-CN" altLang="en-US"/>
                        <a:t>未来发展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2016-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映客，花椒，钉钉，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云服务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移动端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超过</a:t>
                      </a:r>
                      <a:r>
                        <a:rPr lang="en-US" altLang="zh-CN" sz="1200"/>
                        <a:t>PC</a:t>
                      </a:r>
                      <a:r>
                        <a:rPr lang="zh-CN" altLang="en-US" sz="1200"/>
                        <a:t>端。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整合各种服务，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连接物联网。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视频协作；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图像识别；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社交游戏；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智能推荐；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移动支付。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QQ</a:t>
            </a:r>
            <a:r>
              <a:rPr lang="zh-CN" altLang="en-US"/>
              <a:t>主界面的演化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866775"/>
            <a:ext cx="81902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" y="3814445"/>
            <a:ext cx="1438275" cy="306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3850005"/>
            <a:ext cx="1701165" cy="2947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990" y="3837305"/>
            <a:ext cx="1604010" cy="3018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70" y="3850005"/>
            <a:ext cx="1675765" cy="2947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330" y="3850005"/>
            <a:ext cx="1899285" cy="2947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390" y="3751580"/>
            <a:ext cx="1725930" cy="32467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</a:t>
            </a:r>
            <a:r>
              <a:rPr lang="en-US" altLang="zh-CN"/>
              <a:t>IM</a:t>
            </a:r>
            <a:r>
              <a:rPr lang="zh-CN" altLang="en-US"/>
              <a:t>产品发展历程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904240"/>
            <a:ext cx="8845550" cy="3356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垂直类</a:t>
            </a:r>
            <a:r>
              <a:rPr lang="en-US" altLang="zh-CN"/>
              <a:t>IM</a:t>
            </a:r>
            <a:r>
              <a:rPr lang="zh-CN" altLang="en-US"/>
              <a:t>典型产品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900430"/>
            <a:ext cx="8504555" cy="354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曾风靡一时的</a:t>
            </a:r>
            <a:r>
              <a:rPr lang="en-US" altLang="zh-CN" smtClean="0"/>
              <a:t>IM</a:t>
            </a:r>
            <a:r>
              <a:rPr lang="zh-CN" altLang="en-US" smtClean="0"/>
              <a:t>功能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62905" y="1064260"/>
            <a:ext cx="2768600" cy="10598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0000"/>
          </a:bodyPr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约X型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媚眼、附近的人、人群标签化、摇一摇等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内容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462905" y="2473960"/>
            <a:ext cx="2768600" cy="10598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工作狂型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匿名爆料、免费电话、群任务功能等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3" name="内容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462905" y="4070985"/>
            <a:ext cx="2768600" cy="105981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安全社交型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通信加密、阅后即焚、隐私保护等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5" name="文本框 4"/>
          <p:cNvSpPr txBox="1"/>
          <p:nvPr/>
        </p:nvSpPr>
        <p:spPr>
          <a:xfrm>
            <a:off x="606425" y="1397635"/>
            <a:ext cx="1909445" cy="168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</a:rPr>
              <a:t>基本功能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移动社交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实时私信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实时客服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群组聊天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满足的是人类的社交需求层次。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当一个产品或服务的用户量规模化的时候，需要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做连接。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直播、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、知识图谱等赋予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更大的场景应用。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一切皆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为什么不需要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77215" y="1112520"/>
            <a:ext cx="742061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无法很好的体现产品价值：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产品壁垒搭建不完全，差异性无法体现，优势无法体现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2687955"/>
            <a:ext cx="759079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用户转化意愿弱：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“我们都是在用微信/QQ来办公的，传文件/签到/发业绩报表/发定位。”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经历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4320" y="1112520"/>
            <a:ext cx="8595995" cy="5119370"/>
          </a:xfrm>
        </p:spPr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52450" y="1112520"/>
            <a:ext cx="8303895" cy="560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2010.6-2011.7 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</a:rPr>
              <a:t>源代码防泄密解决方案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负责公司内网安全建设，担任网络安全编程开发岗位。</a:t>
            </a:r>
            <a:endParaRPr lang="zh-CN" altLang="en-US" sz="14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2011.11-2014.6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盛大彩虹语音客服系统项目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/通通免费电话项目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盛大在线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彩虹语音客服项目的研发、产品迭代，参与网络视频接待项目的网络组件开发。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  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盛大创新院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通通免费电话系统的后台开发、移动客服接入，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开发，参与盛大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Kutv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直播项目的客户端开发。</a:t>
            </a:r>
            <a:endParaRPr lang="zh-CN" altLang="en-US" sz="14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2014.6-2018     车轮社区项目/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其他产品线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车轮网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社区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IM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功能模块的架构设计与研发，高并发的接入，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开发，以及多个后台系统的设计与实现，参与大数据分析与挖掘项目。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提倡具体问题匹配合适的语言做开发，从不自我设限；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立足IM领域，信仰“一切皆IM，其他只是IM世界的缩影”，不断地吸收前沿技术与新模式推进IM的演化，期望建设下一代的IM产品或服务；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期望成为一个对整个行业提供"分析、咨询、引领"的人。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85_29*i*0"/>
  <p:tag name="KSO_WM_TEMPLATE_CATEGORY" val="custom"/>
  <p:tag name="KSO_WM_TEMPLATE_INDEX" val="185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6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4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5.xml><?xml version="1.0" encoding="utf-8"?>
<p:tagLst xmlns:p="http://schemas.openxmlformats.org/presentationml/2006/main">
  <p:tag name="KSO_WM_TEMPLATE_CATEGORY" val="custom"/>
  <p:tag name="KSO_WM_TEMPLATE_INDEX" val="185"/>
</p:tagLst>
</file>

<file path=ppt/tags/tag6.xml><?xml version="1.0" encoding="utf-8"?>
<p:tagLst xmlns:p="http://schemas.openxmlformats.org/presentationml/2006/main">
  <p:tag name="KSO_WM_TEMPLATE_CATEGORY" val="custom"/>
  <p:tag name="KSO_WM_TEMPLATE_INDEX" val="185"/>
</p:tagLst>
</file>

<file path=ppt/tags/tag7.xml><?xml version="1.0" encoding="utf-8"?>
<p:tagLst xmlns:p="http://schemas.openxmlformats.org/presentationml/2006/main">
  <p:tag name="KSO_WM_TEMPLATE_CATEGORY" val="custom"/>
  <p:tag name="KSO_WM_TEMPLATE_INDEX" val="185"/>
</p:tagLst>
</file>

<file path=ppt/tags/tag8.xml><?xml version="1.0" encoding="utf-8"?>
<p:tagLst xmlns:p="http://schemas.openxmlformats.org/presentationml/2006/main">
  <p:tag name="KSO_WM_TEMPLATE_CATEGORY" val="custom"/>
  <p:tag name="KSO_WM_TEMPLATE_INDEX" val="185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99PPBG">
  <a:themeElements>
    <a:clrScheme name="自定义 1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2404</Words>
  <Application>WPS 演示</Application>
  <PresentationFormat>在屏幕上显示</PresentationFormat>
  <Paragraphs>320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PMingLiU</vt:lpstr>
      <vt:lpstr>微软雅黑</vt:lpstr>
      <vt:lpstr>黑体</vt:lpstr>
      <vt:lpstr>楷体</vt:lpstr>
      <vt:lpstr>华文行楷</vt:lpstr>
      <vt:lpstr>Arial Unicode MS</vt:lpstr>
      <vt:lpstr>Calibri</vt:lpstr>
      <vt:lpstr>通用_汇报</vt:lpstr>
      <vt:lpstr>1_通用_汇报</vt:lpstr>
      <vt:lpstr>A000120140530A99PPBG</vt:lpstr>
      <vt:lpstr>IM产品发展历程</vt:lpstr>
      <vt:lpstr>中国IM发展史</vt:lpstr>
      <vt:lpstr>QQ主界面的演化</vt:lpstr>
      <vt:lpstr>移动IM产品发展历程</vt:lpstr>
      <vt:lpstr>垂直类IM典型产品</vt:lpstr>
      <vt:lpstr>曾风靡一时的IM功能</vt:lpstr>
      <vt:lpstr>为什么需要IM</vt:lpstr>
      <vt:lpstr>为什么不需要IM</vt:lpstr>
      <vt:lpstr>经历</vt:lpstr>
      <vt:lpstr>通通免费电话</vt:lpstr>
      <vt:lpstr>通讯数据</vt:lpstr>
      <vt:lpstr>同期项目评选</vt:lpstr>
      <vt:lpstr>盛大通通低调上线（2011.4）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培训主题内容</dc:title>
  <dc:creator>changshoumeng</dc:creator>
  <cp:lastModifiedBy>长寿鳄</cp:lastModifiedBy>
  <cp:revision>154</cp:revision>
  <dcterms:created xsi:type="dcterms:W3CDTF">2009-03-03T10:06:00Z</dcterms:created>
  <dcterms:modified xsi:type="dcterms:W3CDTF">2018-03-06T07:53:21Z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